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  <p:sldMasterId id="2147483691" r:id="rId4"/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Anton"/>
      <p:regular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Didact Gothic"/>
      <p:regular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DidactGothic-regular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Roboto-regular.fntdata"/><Relationship Id="rId32" Type="http://schemas.openxmlformats.org/officeDocument/2006/relationships/font" Target="fonts/Anton-regular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Lato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e58398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e58398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e5839876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ee583987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e583987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ee583987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ACUERDOS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Presencia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Participar y “estar” en la clase, que tu alrededor no te distraiga.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Escucha Activa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es lo mismo escuchar que “escuchar”, escuchar más allá de lo que la persona está expresando directamente.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Apertura al aprendizaje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Siempre, pero siempre puedes seguir aprendiendo. Compartir el conocimiento es válido, la construcción colaborativa es la propuesta.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Todas las voces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Escuchar a todos, todos podemos reflexionar. Dejar el espacio para que todos podamos participar.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e5839876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ee583987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Estos temas se ven en las clases </a:t>
            </a:r>
            <a:r>
              <a:rPr b="1" lang="es-MX" sz="1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Pre-procesamiento estadístico de los datos y</a:t>
            </a:r>
            <a:r>
              <a:rPr lang="es-MX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-MX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Modelos Analíticos para Ciencia de Datos III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e5839876e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ee5839876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e5839876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e5839876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e5839876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e5839876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Recap de las clases: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 -Pre- procesamiento estadístico de los datos.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-EDA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- Algoritmos y Validación de Modelos de 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e5839876e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ee5839876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e583986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e583986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e5839876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e5839876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e583986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e583986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e5839868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e5839868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/>
              <a:t>Recurso: Mapa de conceptos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/>
              <a:t>Sugerencia</a:t>
            </a:r>
            <a:r>
              <a:rPr lang="es-MX"/>
              <a:t>: </a:t>
            </a:r>
            <a:br>
              <a:rPr lang="es-MX"/>
            </a:br>
            <a:r>
              <a:rPr lang="es-MX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e583986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e583986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/>
              <a:t>Recurso: Cronograma del curso</a:t>
            </a:r>
            <a:br>
              <a:rPr lang="es-MX"/>
            </a:br>
            <a:r>
              <a:rPr lang="es-MX"/>
              <a:t>- Se muestra al</a:t>
            </a:r>
            <a:r>
              <a:rPr b="1" lang="es-MX"/>
              <a:t> inicio</a:t>
            </a:r>
            <a:r>
              <a:rPr lang="es-MX"/>
              <a:t> de cada clase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- Tiene un aspecto similar a un </a:t>
            </a:r>
            <a:r>
              <a:rPr b="1" lang="es-MX"/>
              <a:t>calendario.</a:t>
            </a:r>
            <a:br>
              <a:rPr lang="es-MX"/>
            </a:br>
            <a:r>
              <a:rPr lang="es-MX"/>
              <a:t>- Resume rápidamente: título de la clase, número y contenidos que abarca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- Guía rápida tanto para docentes, como para estudiantes.</a:t>
            </a:r>
            <a:br>
              <a:rPr lang="es-MX"/>
            </a:br>
            <a:r>
              <a:rPr lang="es-MX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-MX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Primera clase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MX" sz="1200">
                <a:solidFill>
                  <a:schemeClr val="dk1"/>
                </a:solidFill>
              </a:rPr>
              <a:t>“Para pensar”.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¿Como crear encuestas de zoom? Disponible en </a:t>
            </a:r>
            <a:r>
              <a:rPr lang="es-MX" sz="1200" u="sng">
                <a:solidFill>
                  <a:schemeClr val="hlink"/>
                </a:solidFill>
                <a:hlinkClick r:id="rId2"/>
              </a:rPr>
              <a:t>este video.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>
                <a:solidFill>
                  <a:schemeClr val="dk1"/>
                </a:solidFill>
              </a:rPr>
              <a:t>El docente generará </a:t>
            </a:r>
            <a:r>
              <a:rPr lang="es-MX" sz="1200" u="sng">
                <a:solidFill>
                  <a:schemeClr val="dk1"/>
                </a:solidFill>
              </a:rPr>
              <a:t>una encuesta de zoom</a:t>
            </a:r>
            <a:r>
              <a:rPr lang="es-MX" sz="1200">
                <a:solidFill>
                  <a:schemeClr val="dk1"/>
                </a:solidFill>
              </a:rPr>
              <a:t> para que los estudiantes respondan. Esto es una actividad de comprobación.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200">
                <a:solidFill>
                  <a:schemeClr val="dk1"/>
                </a:solidFill>
              </a:rPr>
              <a:t>Sugerimos: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Utilizarlo antes del break para que los estudiantes puedan votar en la encuesta antes de ir al mismo.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Al regresar, mostrar los resultados a los estudiantes.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-MX" sz="1200">
                <a:solidFill>
                  <a:schemeClr val="dk1"/>
                </a:solidFill>
              </a:rPr>
              <a:t>Si hay buena respuesta de este recurso, se recomienda utilizarlo de forma orgánica en más instancias de la clase.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4" name="Google Shape;104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05" name="Google Shape;105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2" name="Google Shape;112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0" name="Google Shape;160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8" name="Google Shape;168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" name="Google Shape;180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9" name="Google Shape;19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3" name="Google Shape;203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8" name="Google Shape;20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11" name="Google Shape;211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hyperlink" Target="https://miro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ALGORITMOS DE AGRUPACIÓN II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8" name="Google Shape;218;p47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42. </a:t>
            </a:r>
            <a:r>
              <a:rPr lang="es-MX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DATA SCIENCE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9" name="Google Shape;219;p4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/>
        </p:nvSpPr>
        <p:spPr>
          <a:xfrm>
            <a:off x="597750" y="2001575"/>
            <a:ext cx="79485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MX" sz="4000">
                <a:latin typeface="Anton"/>
                <a:ea typeface="Anton"/>
                <a:cs typeface="Anton"/>
                <a:sym typeface="Anton"/>
              </a:rPr>
              <a:t>REDUCCIÓN DE LA DIMENSIONALIDAD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Haremos un Recap Colaborativo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br>
              <a:rPr b="1" i="0" lang="es-MX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-MX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TIEMPO: 10 MIN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9" name="Google Shape;32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6079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/>
        </p:nvSpPr>
        <p:spPr>
          <a:xfrm>
            <a:off x="1342625" y="74397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s-MX" sz="2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ACUERDOS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6" name="Google Shape;33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7"/>
          <p:cNvSpPr txBox="1"/>
          <p:nvPr/>
        </p:nvSpPr>
        <p:spPr>
          <a:xfrm>
            <a:off x="643300" y="3062225"/>
            <a:ext cx="1186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MX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Presencia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8" name="Google Shape;338;p57"/>
          <p:cNvSpPr txBox="1"/>
          <p:nvPr/>
        </p:nvSpPr>
        <p:spPr>
          <a:xfrm>
            <a:off x="2309795" y="3105950"/>
            <a:ext cx="1766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MX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Escucha Activa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9" name="Google Shape;339;p57"/>
          <p:cNvSpPr/>
          <p:nvPr/>
        </p:nvSpPr>
        <p:spPr>
          <a:xfrm>
            <a:off x="649488" y="16966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954272" y="1818607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812" y="1818600"/>
            <a:ext cx="881500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7"/>
          <p:cNvSpPr/>
          <p:nvPr/>
        </p:nvSpPr>
        <p:spPr>
          <a:xfrm>
            <a:off x="2605988" y="1701926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2910772" y="1823932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0300" y="1770075"/>
            <a:ext cx="1065600" cy="10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4112" y="22825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7"/>
          <p:cNvSpPr txBox="1"/>
          <p:nvPr/>
        </p:nvSpPr>
        <p:spPr>
          <a:xfrm>
            <a:off x="4620625" y="3062225"/>
            <a:ext cx="1687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MX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Apertura al aprendizaje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6918875" y="3105950"/>
            <a:ext cx="16341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MX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Todas las voces</a:t>
            </a:r>
            <a:endParaRPr b="0" i="0" sz="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8" name="Google Shape;348;p57"/>
          <p:cNvSpPr/>
          <p:nvPr/>
        </p:nvSpPr>
        <p:spPr>
          <a:xfrm>
            <a:off x="4877513" y="1696601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5182297" y="1818607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57"/>
          <p:cNvSpPr/>
          <p:nvPr/>
        </p:nvSpPr>
        <p:spPr>
          <a:xfrm>
            <a:off x="7148863" y="1701926"/>
            <a:ext cx="1174200" cy="1174200"/>
          </a:xfrm>
          <a:prstGeom prst="ellipse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7453647" y="1823932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4850" y="1823925"/>
            <a:ext cx="919549" cy="9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5" y="1914850"/>
            <a:ext cx="737700" cy="7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/>
        </p:nvSpPr>
        <p:spPr>
          <a:xfrm>
            <a:off x="506475" y="310500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-MX" sz="2600">
                <a:latin typeface="Anton"/>
                <a:ea typeface="Anton"/>
                <a:cs typeface="Anton"/>
                <a:sym typeface="Anton"/>
              </a:rPr>
              <a:t>REDUCCIÓN DE LA DIMENSIONALIDAD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58"/>
          <p:cNvSpPr txBox="1"/>
          <p:nvPr/>
        </p:nvSpPr>
        <p:spPr>
          <a:xfrm>
            <a:off x="529900" y="1879575"/>
            <a:ext cx="80049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MX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Consigna: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MX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grupos, desde el soporte de lo visto en clases anteriores, sistematizaremos los siguientes ítems: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lang="es-MX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Reducción de la dimensionalidad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lang="es-MX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Eliminar variables del Dataset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lang="es-MX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transformaciones matemáticas.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MX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usaremos los breakouts rooms. </a:t>
            </a:r>
            <a:r>
              <a:rPr b="1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tutor</a:t>
            </a:r>
            <a:r>
              <a:rPr b="1" lang="es-MX">
                <a:solidFill>
                  <a:schemeClr val="dk1"/>
                </a:solidFill>
              </a:rPr>
              <a:t>/a tendrá el rol de facilitador/a</a:t>
            </a:r>
            <a:r>
              <a:rPr b="1" i="0" lang="es-MX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12" y="22825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8"/>
          <p:cNvSpPr txBox="1"/>
          <p:nvPr/>
        </p:nvSpPr>
        <p:spPr>
          <a:xfrm>
            <a:off x="532725" y="818300"/>
            <a:ext cx="457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ESTIMADO: 10 MINUTOS</a:t>
            </a:r>
            <a:endParaRPr i="1" sz="1500"/>
          </a:p>
        </p:txBody>
      </p:sp>
      <p:sp>
        <p:nvSpPr>
          <p:cNvPr id="363" name="Google Shape;363;p58"/>
          <p:cNvSpPr txBox="1"/>
          <p:nvPr/>
        </p:nvSpPr>
        <p:spPr>
          <a:xfrm>
            <a:off x="532735" y="3828077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 sugerida: </a:t>
            </a:r>
            <a:r>
              <a:rPr b="0" i="0" lang="es-MX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Miro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DFFBC"/>
            </a:gs>
          </a:gsLst>
          <a:lin ang="5400700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PRINCIPAL COMPONENT ANALYSIS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¿Para qué se usaba el algoritmo de PCA? 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MX" sz="1600" u="sng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¡ESCRIBELO EN EL CHAT!</a:t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0"/>
          <p:cNvSpPr txBox="1"/>
          <p:nvPr/>
        </p:nvSpPr>
        <p:spPr>
          <a:xfrm>
            <a:off x="2925200" y="15467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es-MX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1"/>
          <p:cNvSpPr txBox="1"/>
          <p:nvPr/>
        </p:nvSpPr>
        <p:spPr>
          <a:xfrm>
            <a:off x="651326" y="4965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s-MX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hac</a:t>
            </a:r>
            <a:r>
              <a:rPr i="1" lang="es-MX" sz="3500">
                <a:latin typeface="Anton"/>
                <a:ea typeface="Anton"/>
                <a:cs typeface="Anton"/>
                <a:sym typeface="Anton"/>
              </a:rPr>
              <a:t>ía</a:t>
            </a:r>
            <a:r>
              <a:rPr b="0" i="1" lang="es-MX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el PCA? 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1"/>
          <p:cNvSpPr txBox="1"/>
          <p:nvPr/>
        </p:nvSpPr>
        <p:spPr>
          <a:xfrm>
            <a:off x="327750" y="1247325"/>
            <a:ext cx="5366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200"/>
              <a:buFont typeface="Helvetica Neue Light"/>
              <a:buChar char="•"/>
            </a:pPr>
            <a:r>
              <a:rPr b="0" i="0" lang="es-MX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gira los datos de forma que, desde un punto de vista estadístico, no exista una correlación entre las características rotadas pero que </a:t>
            </a:r>
            <a:r>
              <a:rPr b="1" i="0" lang="es-MX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conserven la mayor cantidad posible de la varianza de los datos originales</a:t>
            </a:r>
            <a:r>
              <a:rPr b="0" i="0" lang="es-MX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2200"/>
              <a:buFont typeface="Helvetica Neue Light"/>
              <a:buChar char="•"/>
            </a:pPr>
            <a:r>
              <a:rPr b="1" lang="es-MX" sz="17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1" i="0" lang="es-MX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educe la dimensionalidad</a:t>
            </a:r>
            <a:r>
              <a:rPr b="0" i="0" lang="es-MX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 de un conjunto de datos proyectándose sobre un subespacio de menor dimensionalidad.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4" name="Google Shape;3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675" y="2151025"/>
            <a:ext cx="3151775" cy="17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/>
        </p:nvSpPr>
        <p:spPr>
          <a:xfrm>
            <a:off x="1004588" y="1556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Utilizaremos la carpeta de Notebooks con los archivos </a:t>
            </a:r>
            <a:r>
              <a:rPr b="1" i="1" lang="es-MX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CoderHouse.ipynb</a:t>
            </a:r>
            <a:r>
              <a:rPr i="1" lang="es-MX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practicar </a:t>
            </a:r>
            <a:r>
              <a:rPr i="1" lang="es-MX" sz="1800">
                <a:solidFill>
                  <a:schemeClr val="lt1"/>
                </a:solidFill>
                <a:highlight>
                  <a:schemeClr val="dk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PCA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DFFBC"/>
            </a:gs>
          </a:gsLst>
          <a:lin ang="5400700" scaled="0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Detección de Outliers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1" name="Google Shape;40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/>
          <p:nvPr/>
        </p:nvSpPr>
        <p:spPr>
          <a:xfrm>
            <a:off x="852188" y="14040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¿P</a:t>
            </a:r>
            <a:r>
              <a:rPr i="1" lang="es-MX"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 qué decimos que el Outlier puede tener un potencial negativo en el EDA</a:t>
            </a: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 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MX" sz="1600" u="sng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¡ESCRIBELO EN EL CHAT!</a:t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7" name="Google Shape;40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5"/>
          <p:cNvSpPr txBox="1"/>
          <p:nvPr/>
        </p:nvSpPr>
        <p:spPr>
          <a:xfrm>
            <a:off x="2925200" y="17753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es-MX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/>
        </p:nvSpPr>
        <p:spPr>
          <a:xfrm>
            <a:off x="3979775" y="13633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-MX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Profundizar en el Aprendizaje No Supervisado.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-MX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Continuar con los modelos de Clustering, PCA y detección de anomalías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s-MX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7" name="Google Shape;22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MX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 sobre el notebook: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Detección de Outliers - CoderHouse (Ejemplo 5) 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4" name="Google Shape;41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MX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20" name="Google Shape;42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6" name="Google Shape;426;p68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MX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Aprendizaje No Supervisado.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s-MX" sz="20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Ejemplo de algoritmos de Clustering</a:t>
            </a:r>
            <a:endParaRPr sz="19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32" name="Google Shape;43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8" name="Google Shape;43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000">
                <a:latin typeface="Anton"/>
                <a:ea typeface="Anton"/>
                <a:cs typeface="Anton"/>
                <a:sym typeface="Anton"/>
              </a:rPr>
              <a:t>MAPA DE CONCEPTOS CLASE 42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0"/>
          <p:cNvSpPr/>
          <p:nvPr/>
        </p:nvSpPr>
        <p:spPr>
          <a:xfrm>
            <a:off x="2752100" y="2185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2" name="Google Shape;242;p50"/>
          <p:cNvCxnSpPr/>
          <p:nvPr/>
        </p:nvCxnSpPr>
        <p:spPr>
          <a:xfrm>
            <a:off x="4692350" y="1898950"/>
            <a:ext cx="0" cy="12003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50"/>
          <p:cNvCxnSpPr/>
          <p:nvPr/>
        </p:nvCxnSpPr>
        <p:spPr>
          <a:xfrm>
            <a:off x="4692350" y="1906750"/>
            <a:ext cx="451200" cy="3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4" name="Google Shape;244;p50"/>
          <p:cNvCxnSpPr/>
          <p:nvPr/>
        </p:nvCxnSpPr>
        <p:spPr>
          <a:xfrm flipH="1" rot="10800000">
            <a:off x="4692350" y="3105250"/>
            <a:ext cx="465600" cy="1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5" name="Google Shape;245;p50"/>
          <p:cNvSpPr/>
          <p:nvPr/>
        </p:nvSpPr>
        <p:spPr>
          <a:xfrm>
            <a:off x="5163325" y="1812823"/>
            <a:ext cx="1452900" cy="42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Reducción de la dimensionalidad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50"/>
          <p:cNvSpPr/>
          <p:nvPr/>
        </p:nvSpPr>
        <p:spPr>
          <a:xfrm>
            <a:off x="5163325" y="2879624"/>
            <a:ext cx="1452900" cy="42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Detección de Outliers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7" name="Google Shape;247;p50"/>
          <p:cNvCxnSpPr/>
          <p:nvPr/>
        </p:nvCxnSpPr>
        <p:spPr>
          <a:xfrm>
            <a:off x="4235150" y="2516350"/>
            <a:ext cx="451200" cy="3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8" name="Google Shape;248;p50"/>
          <p:cNvSpPr/>
          <p:nvPr/>
        </p:nvSpPr>
        <p:spPr>
          <a:xfrm>
            <a:off x="5163325" y="2346224"/>
            <a:ext cx="1452900" cy="422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PCA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1"/>
          <p:cNvSpPr/>
          <p:nvPr/>
        </p:nvSpPr>
        <p:spPr>
          <a:xfrm>
            <a:off x="3601900" y="117247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1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1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1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51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51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51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51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51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51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51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51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7" name="Google Shape;2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1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1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51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51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51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51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6" name="Google Shape;276;p51"/>
          <p:cNvSpPr txBox="1"/>
          <p:nvPr/>
        </p:nvSpPr>
        <p:spPr>
          <a:xfrm>
            <a:off x="15784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Helvetica Neue"/>
                <a:ea typeface="Helvetica Neue"/>
                <a:cs typeface="Helvetica Neue"/>
                <a:sym typeface="Helvetica Neue"/>
              </a:rPr>
              <a:t>Clase 41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14202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Algoritmos de </a:t>
            </a:r>
            <a:r>
              <a:rPr b="1" lang="es-MX" sz="1200">
                <a:latin typeface="Helvetica Neue"/>
                <a:ea typeface="Helvetica Neue"/>
                <a:cs typeface="Helvetica Neue"/>
                <a:sym typeface="Helvetica Neue"/>
              </a:rPr>
              <a:t>Agrupación </a:t>
            </a:r>
            <a:r>
              <a:rPr b="1" lang="es-MX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b="1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8" name="Google Shape;27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0225" y="3471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1"/>
          <p:cNvSpPr txBox="1"/>
          <p:nvPr/>
        </p:nvSpPr>
        <p:spPr>
          <a:xfrm>
            <a:off x="1815725" y="34647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latin typeface="Helvetica Neue"/>
                <a:ea typeface="Helvetica Neue"/>
                <a:cs typeface="Helvetica Neue"/>
                <a:sym typeface="Helvetica Neue"/>
              </a:rPr>
              <a:t>INVESTIGACIÓN SOBRE CLUSTERING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1750851" y="2965275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KMEDIANS, FUZZYKMEANS, KMEANS Y HDBSCAN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1" name="Google Shape;28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463" y="29714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1900" y="2496586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1"/>
          <p:cNvSpPr txBox="1"/>
          <p:nvPr/>
        </p:nvSpPr>
        <p:spPr>
          <a:xfrm>
            <a:off x="1827051" y="2584275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CLUSTERING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39406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Helvetica Neue"/>
                <a:ea typeface="Helvetica Neue"/>
                <a:cs typeface="Helvetica Neue"/>
                <a:sym typeface="Helvetica Neue"/>
              </a:rPr>
              <a:t>Clase 42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51"/>
          <p:cNvSpPr txBox="1"/>
          <p:nvPr/>
        </p:nvSpPr>
        <p:spPr>
          <a:xfrm>
            <a:off x="37824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Algoritmos de </a:t>
            </a:r>
            <a:r>
              <a:rPr b="1" lang="es-MX" sz="1200">
                <a:latin typeface="Helvetica Neue"/>
                <a:ea typeface="Helvetica Neue"/>
                <a:cs typeface="Helvetica Neue"/>
                <a:sym typeface="Helvetica Neue"/>
              </a:rPr>
              <a:t>Agrupación </a:t>
            </a:r>
            <a:r>
              <a:rPr b="1" lang="es-MX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II</a:t>
            </a:r>
            <a:endParaRPr b="1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413" y="34286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413" y="3886337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44100" y="2953786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1"/>
          <p:cNvSpPr txBox="1"/>
          <p:nvPr/>
        </p:nvSpPr>
        <p:spPr>
          <a:xfrm>
            <a:off x="4189251" y="2965275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REDUCCIÓN DE LA DIMENSIONALIDAD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4148051" y="3478438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PCA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51"/>
          <p:cNvSpPr txBox="1"/>
          <p:nvPr/>
        </p:nvSpPr>
        <p:spPr>
          <a:xfrm>
            <a:off x="4148051" y="3911650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DETECCIÓN DE OUTLIERS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2" name="Google Shape;29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413" y="25142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1"/>
          <p:cNvSpPr txBox="1"/>
          <p:nvPr/>
        </p:nvSpPr>
        <p:spPr>
          <a:xfrm>
            <a:off x="4148051" y="2564038"/>
            <a:ext cx="15243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CLUSTERING</a:t>
            </a:r>
            <a:endParaRPr sz="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4" name="Google Shape;294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4625" y="24810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1"/>
          <p:cNvSpPr txBox="1"/>
          <p:nvPr/>
        </p:nvSpPr>
        <p:spPr>
          <a:xfrm>
            <a:off x="6540125" y="24741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00">
                <a:latin typeface="Helvetica Neue"/>
                <a:ea typeface="Helvetica Neue"/>
                <a:cs typeface="Helvetica Neue"/>
                <a:sym typeface="Helvetica Neue"/>
              </a:rPr>
              <a:t>CALCULANDO MÉTRICAS DE CLASIFICACIÓN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51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Helvetica Neue"/>
                <a:ea typeface="Helvetica Neue"/>
                <a:cs typeface="Helvetica Neue"/>
                <a:sym typeface="Helvetica Neue"/>
              </a:rPr>
              <a:t>Clase 43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51"/>
          <p:cNvSpPr txBox="1"/>
          <p:nvPr/>
        </p:nvSpPr>
        <p:spPr>
          <a:xfrm>
            <a:off x="6144625" y="16818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1100">
                <a:latin typeface="Helvetica Neue"/>
                <a:ea typeface="Helvetica Neue"/>
                <a:cs typeface="Helvetica Neue"/>
                <a:sym typeface="Helvetica Neue"/>
              </a:rPr>
              <a:t>Selección del Algoritmo y Entrenamiento del Modelo I</a:t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/>
        </p:nvSpPr>
        <p:spPr>
          <a:xfrm>
            <a:off x="1398000" y="10309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MX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SEGUIMOS INTEGRANDO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3" name="Google Shape;3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300" y="2076550"/>
            <a:ext cx="3063425" cy="22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/>
        </p:nvSpPr>
        <p:spPr>
          <a:xfrm>
            <a:off x="852188" y="14040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MX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Empecemos analizando el notebook sobre Hierarchical Clustering: 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Clustering Jerárquico - CoderHouse (Ejemplo 1)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0" name="Google Shape;31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DFFBC"/>
            </a:gs>
          </a:gsLst>
          <a:lin ang="5400012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MX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REDUCCIÓN DE LA DIMENSIONALIDAD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6" name="Google Shape;3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era la “Maldición de la Dimensionalidad”?</a:t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MX" sz="2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MX" sz="1600" u="sng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¡ESCRIBELO EN EL CHAT!</a:t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2" name="Google Shape;32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5"/>
          <p:cNvSpPr txBox="1"/>
          <p:nvPr/>
        </p:nvSpPr>
        <p:spPr>
          <a:xfrm>
            <a:off x="2925200" y="15467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es-MX" sz="30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